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Shape 104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/>
              <a:t>Berkeley Police Stop Data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Amy Zhu, Mengyu Li, Rebecca Reus, and Shangjun Jiang</a:t>
            </a:r>
          </a:p>
        </p:txBody>
      </p:sp>
      <p:sp>
        <p:nvSpPr>
          <p:cNvPr id="107" name="Shape 107"/>
          <p:cNvSpPr txBox="1"/>
          <p:nvPr>
            <p:ph idx="1" type="subTitle"/>
          </p:nvPr>
        </p:nvSpPr>
        <p:spPr>
          <a:xfrm>
            <a:off x="510450" y="4370772"/>
            <a:ext cx="81231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108" name="Shape 108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4294967295" type="title"/>
          </p:nvPr>
        </p:nvSpPr>
        <p:spPr>
          <a:xfrm>
            <a:off x="84000" y="75275"/>
            <a:ext cx="4084500" cy="69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Hour Analysis</a:t>
            </a:r>
          </a:p>
        </p:txBody>
      </p:sp>
      <p:pic>
        <p:nvPicPr>
          <p:cNvPr descr="Screen Shot 2016-08-08 at 5.56.46 PM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799" y="877425"/>
            <a:ext cx="5203101" cy="3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4294967295" type="body"/>
          </p:nvPr>
        </p:nvSpPr>
        <p:spPr>
          <a:xfrm>
            <a:off x="311700" y="641462"/>
            <a:ext cx="3629100" cy="426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From evening, incidents density keeps increasing and reaches the highest point in the midnight.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After midnight, incidents density decreases because people need sleep. Incidents density increases in the morning since people start to wake up.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Berkeley PD is more liable to do car search at night.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5397650" y="496200"/>
            <a:ext cx="2202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Density of Hour in a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5760750" y="45750"/>
            <a:ext cx="25146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Conclusions: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5612525" y="822950"/>
            <a:ext cx="3425100" cy="4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Black people are more liable to be stopped at the night.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White people are more liable to commit incidents in the daytime.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Ratios of incidents committed by three other races fluctuate during the daytime and the night, with an average ratio of 8%, 11% and 9% respectively.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Screen Shot 2016-08-08 at 7.10.11 PM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950"/>
            <a:ext cx="5612524" cy="411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173925" y="193650"/>
            <a:ext cx="3425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P(Race | Hour)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65500" y="189225"/>
            <a:ext cx="4045200" cy="79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P(Age | Hour)</a:t>
            </a:r>
          </a:p>
        </p:txBody>
      </p:sp>
      <p:sp>
        <p:nvSpPr>
          <p:cNvPr id="185" name="Shape 185"/>
          <p:cNvSpPr txBox="1"/>
          <p:nvPr>
            <p:ph idx="2" type="body"/>
          </p:nvPr>
        </p:nvSpPr>
        <p:spPr>
          <a:xfrm>
            <a:off x="4697450" y="724200"/>
            <a:ext cx="4204500" cy="441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People aged from 18 to 29 are obviously liable to commit incidents at night because young people are more likely to stay up to late.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People aged greater than 40 are easier to be stopped in the daytime for they need to participate activities during daytime.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People aged from 0 to 18 contribute the least percentage in any hour.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8-08 at 7.25.18 PM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000"/>
            <a:ext cx="4538374" cy="36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4865125" y="189225"/>
            <a:ext cx="2844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Conclusion: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43130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P(Arrested | Reason, Race)</a:t>
            </a:r>
          </a:p>
        </p:txBody>
      </p:sp>
      <p:pic>
        <p:nvPicPr>
          <p:cNvPr descr="Screen Shot 2016-08-08 at 7.43.59 PM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5" y="248450"/>
            <a:ext cx="8326424" cy="40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P(Arrested | Reason, Age Range)</a:t>
            </a:r>
          </a:p>
        </p:txBody>
      </p:sp>
      <p:pic>
        <p:nvPicPr>
          <p:cNvPr descr="Screen Shot 2016-08-08 at 7.44.18 PM.pn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8692450" cy="441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P(Arrested | Reason, Gender)</a:t>
            </a:r>
          </a:p>
        </p:txBody>
      </p:sp>
      <p:pic>
        <p:nvPicPr>
          <p:cNvPr descr="Screen Shot 2016-08-08 at 7.44.33 PM.pn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" y="0"/>
            <a:ext cx="8302199" cy="435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Conclusion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13424"/>
            <a:ext cx="8520600" cy="345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</a:t>
            </a:r>
            <a:r>
              <a:rPr lang="en"/>
              <a:t>he probability of arrested in a stop with the reason Traffic is the lowest and wanted is the highest.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 interesting fact is that the conditional probability of arrested in a stop with the reason Probation or Parole of female, Asian people and teenger(0 - 18) is obviously higher than any other group in their own chart.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conditional probability of arrested given person involved aged from 0 to 18 in a stop given any reason is more than that of given person with any other age range. Therefore, in a stop, teenagers is more liable to be arrested by Berkeley Police Department.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4294967295" type="title"/>
          </p:nvPr>
        </p:nvSpPr>
        <p:spPr>
          <a:xfrm>
            <a:off x="311700" y="709050"/>
            <a:ext cx="3890100" cy="3725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What will we do next?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We can develop applications such as App to provide safety condition about a specific location according to time.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222" name="Shape 222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/>
              <a:t>Berkeley Police Stop Data</a:t>
            </a:r>
          </a:p>
        </p:txBody>
      </p:sp>
      <p:sp>
        <p:nvSpPr>
          <p:cNvPr id="224" name="Shape 224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Amy Zhu, Mengyu Li, Rebecca Reus, and Shangjun Jiang</a:t>
            </a:r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510450" y="4370772"/>
            <a:ext cx="81231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226" name="Shape 226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Why I chose this area of science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396375"/>
            <a:ext cx="8520599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First, it’s Berkeley local data. Go Bears!!!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Stop/ Arrest/ Jail Book/ C</a:t>
            </a:r>
            <a:r>
              <a:rPr lang="en" sz="2400"/>
              <a:t>all for service data</a:t>
            </a:r>
            <a:r>
              <a:rPr lang="en" sz="2400"/>
              <a:t> reals different aspects of Berkeley safety condition. It’s one of the factors we care most about Berkeley.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Why I chose this area of science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396375"/>
            <a:ext cx="8520599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First, it’s Berkeley local data. Go Bears!!!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Stop/ Arrest/ Jail Book/ C</a:t>
            </a:r>
            <a:r>
              <a:rPr lang="en" sz="2400"/>
              <a:t>all for service data</a:t>
            </a:r>
            <a:r>
              <a:rPr lang="en" sz="2400"/>
              <a:t> reals different aspects of Berkeley safety condition. It’s one of the factors we care most about Berkeley.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problem or challenge</a:t>
            </a:r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What’s the most dangerous place in Berkeley?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What’s the most dangerous time in Berkeley in a day?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Does Berkeley PD has any preference of arresting a specific group during stop?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Stop Data Cleaning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396375"/>
            <a:ext cx="8520599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Separate original disposition into number of an individual, </a:t>
            </a:r>
            <a:r>
              <a:rPr lang="en" sz="2400"/>
              <a:t>race, gender, age range of the individual, enforcement and reason of the stop, car search information </a:t>
            </a:r>
            <a:r>
              <a:rPr lang="en" sz="2400"/>
              <a:t>and additional dispositions for analysis purpose.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Converting literal address to longitude and latitude for the convenience of drawing maps.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Census Data Cleaning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Berkeley PD Stop Density and Population Density</a:t>
            </a:r>
          </a:p>
        </p:txBody>
      </p:sp>
      <p:pic>
        <p:nvPicPr>
          <p:cNvPr descr="Screen Shot 2016-08-08 at 4.22.03 PM.png"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474" y="217574"/>
            <a:ext cx="4593524" cy="419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8 at 4.21.37 PM.png"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825"/>
            <a:ext cx="4942076" cy="43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Stop and Population Density by Race</a:t>
            </a:r>
          </a:p>
        </p:txBody>
      </p:sp>
      <p:pic>
        <p:nvPicPr>
          <p:cNvPr descr="Screen Shot 2016-08-08 at 4.30.18 PM.png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298"/>
            <a:ext cx="9143998" cy="1968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8 at 4.31.50 PM.png"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"/>
            <a:ext cx="9144000" cy="22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75875" y="1573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Percent Population Stop Percentage</a:t>
            </a:r>
          </a:p>
        </p:txBody>
      </p:sp>
      <p:sp>
        <p:nvSpPr>
          <p:cNvPr id="270" name="Shape 2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Conclusions:</a:t>
            </a:r>
          </a:p>
          <a:p>
            <a:pPr indent="-228600" lvl="0" marL="457200" rtl="0">
              <a:spcBef>
                <a:spcPts val="0"/>
              </a:spcBef>
              <a:spcAft>
                <a:spcPts val="1600"/>
              </a:spcAft>
            </a:pPr>
            <a:r>
              <a:rPr lang="en"/>
              <a:t>Although southside campus has the greatest population density, westside campus has the greatest stop density.</a:t>
            </a:r>
          </a:p>
          <a:p>
            <a:pPr indent="-228600" lvl="0" marL="457200" rtl="0">
              <a:spcBef>
                <a:spcPts val="0"/>
              </a:spcBef>
              <a:spcAft>
                <a:spcPts val="1600"/>
              </a:spcAft>
            </a:pPr>
            <a:r>
              <a:rPr lang="en"/>
              <a:t>White people contribute the majority to Berkeley population, while Black people are most liable to affected by the stop.</a:t>
            </a:r>
          </a:p>
          <a:p>
            <a:pPr indent="-228600" lvl="0" marL="457200" rtl="0">
              <a:spcBef>
                <a:spcPts val="0"/>
              </a:spcBef>
              <a:spcAft>
                <a:spcPts val="1600"/>
              </a:spcAft>
            </a:pPr>
            <a:r>
              <a:rPr lang="en"/>
              <a:t>Black people have a larger and sparser range of stop, while other races are more focused.</a:t>
            </a:r>
          </a:p>
        </p:txBody>
      </p:sp>
      <p:pic>
        <p:nvPicPr>
          <p:cNvPr descr="Screen Shot 2016-08-08 at 4.41.38 PM.pn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666950"/>
            <a:ext cx="4550475" cy="32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Arrest Ratio</a:t>
            </a:r>
          </a:p>
        </p:txBody>
      </p:sp>
      <p:sp>
        <p:nvSpPr>
          <p:cNvPr id="277" name="Shape 277"/>
          <p:cNvSpPr txBox="1"/>
          <p:nvPr>
            <p:ph idx="2" type="body"/>
          </p:nvPr>
        </p:nvSpPr>
        <p:spPr>
          <a:xfrm>
            <a:off x="4939500" y="447775"/>
            <a:ext cx="3837000" cy="3971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Conclusions:</a:t>
            </a: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The majority of people being arrested / jailed are black, while white people also contributes a negligible part.</a:t>
            </a: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Asian people contribute lowest percentage of being arrested / jailed. This fact corresponds to the “model minority” stereotype of Asian.</a:t>
            </a: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These 2 charts are similar. We can deduce that after Berkeley PD arrests people, it always puts them into the jail.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</a:p>
        </p:txBody>
      </p:sp>
      <p:pic>
        <p:nvPicPr>
          <p:cNvPr descr="Screen Shot 2016-08-08 at 4.57.14 PM.png"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5" y="805649"/>
            <a:ext cx="4533822" cy="114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8 at 4.57.32 PM.png"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38" y="2095925"/>
            <a:ext cx="4342075" cy="29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254150" y="84725"/>
            <a:ext cx="4045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Arrest Analysis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4294967295" type="title"/>
          </p:nvPr>
        </p:nvSpPr>
        <p:spPr>
          <a:xfrm>
            <a:off x="84000" y="75275"/>
            <a:ext cx="4084500" cy="69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Hour Analysis</a:t>
            </a:r>
          </a:p>
        </p:txBody>
      </p:sp>
      <p:pic>
        <p:nvPicPr>
          <p:cNvPr descr="Screen Shot 2016-08-08 at 5.56.46 PM.png"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799" y="877425"/>
            <a:ext cx="5203101" cy="3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idx="4294967295" type="body"/>
          </p:nvPr>
        </p:nvSpPr>
        <p:spPr>
          <a:xfrm>
            <a:off x="311700" y="641462"/>
            <a:ext cx="3629100" cy="426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From evening, incidents density keeps increasing and reaches the highest point in the midnight.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After midnight, incidents density decreases because people need sleep. Incidents density increases in the morning since people start to wake up.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Berkeley PD is more liable to do car search at night.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5397650" y="496200"/>
            <a:ext cx="2202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Density of Hour in a Day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5760750" y="45750"/>
            <a:ext cx="25146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Conclusions: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5612525" y="822950"/>
            <a:ext cx="3425100" cy="4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Black people are more liable to be stopped at the night.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White people are more liable to commit incidents in the daytime.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Ratios of incidents committed by three other races fluctuate during the daytime and the night, with an average ratio of 8%, 11% and 9% respectively.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Screen Shot 2016-08-08 at 7.10.11 PM.png"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950"/>
            <a:ext cx="5612524" cy="411238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1173925" y="193650"/>
            <a:ext cx="3425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P(Race | Hour)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265500" y="189225"/>
            <a:ext cx="4045200" cy="79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P(Age | Hour)</a:t>
            </a:r>
          </a:p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4697450" y="724200"/>
            <a:ext cx="4204500" cy="441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People aged from 18 to 29 are obviously liable to commit incidents at night because young people are more likely to stay up to late.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People aged greater than 40 are easier to be stopped in the daytime for they need to participate activities during daytime.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People aged from 0 to 18 contribute the least percentage in any hour.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8-08 at 7.25.18 PM.png"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000"/>
            <a:ext cx="4538374" cy="36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4865125" y="189225"/>
            <a:ext cx="2844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Conclusion: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problem or challenge</a:t>
            </a:r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What’s the most dangerous place in Berkeley?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What’s the most dangerous time in Berkeley in a day?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Does Berkeley PD has any preference of arresting a specific group during stop?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43130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P(Arrested | Reason, Race)</a:t>
            </a:r>
          </a:p>
        </p:txBody>
      </p:sp>
      <p:pic>
        <p:nvPicPr>
          <p:cNvPr descr="Screen Shot 2016-08-08 at 7.43.59 PM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5" y="248450"/>
            <a:ext cx="8326424" cy="40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P(Arrested | Reason, Age Range)</a:t>
            </a:r>
          </a:p>
        </p:txBody>
      </p:sp>
      <p:pic>
        <p:nvPicPr>
          <p:cNvPr descr="Screen Shot 2016-08-08 at 7.44.18 PM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8692450" cy="441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P(Arrested | Reason, Gender)</a:t>
            </a:r>
          </a:p>
        </p:txBody>
      </p:sp>
      <p:pic>
        <p:nvPicPr>
          <p:cNvPr descr="Screen Shot 2016-08-08 at 7.44.33 PM.png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" y="0"/>
            <a:ext cx="8302199" cy="435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Conclusion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113424"/>
            <a:ext cx="8520600" cy="345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</a:t>
            </a:r>
            <a:r>
              <a:rPr lang="en"/>
              <a:t>he probability of arrested in a stop with the reason Traffic is the lowest and wanted is the highest.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 interesting fact is that the conditional probability of arrested in a stop with the reason Probation or Parole of female, Asian people and teenger(0 - 18) is obviously higher than any other group in their own chart.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conditional probability of arrested given person involved aged from 0 to 18 in a stop given any reason is more than that of given person with any other age range. Therefore, in a stop, teenagers is more liable to be arrested by Berkeley Police Department.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4294967295" type="title"/>
          </p:nvPr>
        </p:nvSpPr>
        <p:spPr>
          <a:xfrm>
            <a:off x="311700" y="709050"/>
            <a:ext cx="3890100" cy="3725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What will we do next?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We can develop applications such as App to provide safety condition about a specific location according to time.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Stop Data Cleaning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396375"/>
            <a:ext cx="8520599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Separate original disposition into number of an individual, </a:t>
            </a:r>
            <a:r>
              <a:rPr lang="en" sz="2400"/>
              <a:t>race, gender, age range of the individual, enforcement and reason of the stop, car search information </a:t>
            </a:r>
            <a:r>
              <a:rPr lang="en" sz="2400"/>
              <a:t>and additional dispositions for analysis purpose.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Converting literal address to longitude and latitude for the convenience of drawing maps.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Census Data Cleaning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Berkeley PD Stop Density and Population Density</a:t>
            </a:r>
          </a:p>
        </p:txBody>
      </p:sp>
      <p:pic>
        <p:nvPicPr>
          <p:cNvPr descr="Screen Shot 2016-08-08 at 4.22.03 PM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474" y="217574"/>
            <a:ext cx="4593524" cy="419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8 at 4.21.37 PM.png"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825"/>
            <a:ext cx="4942076" cy="43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Stop and Population Density by Race</a:t>
            </a:r>
          </a:p>
        </p:txBody>
      </p:sp>
      <p:pic>
        <p:nvPicPr>
          <p:cNvPr descr="Screen Shot 2016-08-08 at 4.30.18 PM.pn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2298"/>
            <a:ext cx="9143998" cy="1968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8 at 4.31.50 PM.png"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"/>
            <a:ext cx="9144000" cy="22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75875" y="1573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Percent Population Stop Percentage</a:t>
            </a:r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Conclusions:</a:t>
            </a:r>
          </a:p>
          <a:p>
            <a:pPr indent="-228600" lvl="0" marL="457200" rtl="0">
              <a:spcBef>
                <a:spcPts val="0"/>
              </a:spcBef>
              <a:spcAft>
                <a:spcPts val="1600"/>
              </a:spcAft>
            </a:pPr>
            <a:r>
              <a:rPr lang="en"/>
              <a:t>Although southside campus has the greatest population density, westside campus has the greatest stop density.</a:t>
            </a:r>
          </a:p>
          <a:p>
            <a:pPr indent="-228600" lvl="0" marL="457200" rtl="0">
              <a:spcBef>
                <a:spcPts val="0"/>
              </a:spcBef>
              <a:spcAft>
                <a:spcPts val="1600"/>
              </a:spcAft>
            </a:pPr>
            <a:r>
              <a:rPr lang="en"/>
              <a:t>White people contribute the majority to Berkeley population, while Black people are most liable to affected by the stop.</a:t>
            </a:r>
          </a:p>
          <a:p>
            <a:pPr indent="-228600" lvl="0" marL="457200" rtl="0">
              <a:spcBef>
                <a:spcPts val="0"/>
              </a:spcBef>
              <a:spcAft>
                <a:spcPts val="1600"/>
              </a:spcAft>
            </a:pPr>
            <a:r>
              <a:rPr lang="en"/>
              <a:t>Black people have a larger and sparser range of stop, while other races are more focused.</a:t>
            </a:r>
          </a:p>
        </p:txBody>
      </p:sp>
      <p:pic>
        <p:nvPicPr>
          <p:cNvPr descr="Screen Shot 2016-08-08 at 4.41.38 PM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666950"/>
            <a:ext cx="4550475" cy="32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Arrest Ratio</a:t>
            </a:r>
          </a:p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939500" y="447775"/>
            <a:ext cx="3837000" cy="3971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Conclusions:</a:t>
            </a: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The majority of people being arrested / jailed are black, while white people also contributes a negligible part.</a:t>
            </a: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Asian people contribute lowest percentage of being arrested / jailed. This fact corresponds to the “model minority” stereotype of Asian.</a:t>
            </a:r>
          </a:p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These 2 charts are similar. We can deduce that after Berkeley PD arrests people, it always puts them into the jail.</a:t>
            </a: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</a:p>
        </p:txBody>
      </p:sp>
      <p:pic>
        <p:nvPicPr>
          <p:cNvPr descr="Screen Shot 2016-08-08 at 4.57.14 PM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5" y="805649"/>
            <a:ext cx="4533822" cy="114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8-08 at 4.57.32 PM.png"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38" y="2095925"/>
            <a:ext cx="4342075" cy="29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254150" y="84725"/>
            <a:ext cx="4045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Arrest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